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http://invis.io/XT1M31R4Z" Type="http://schemas.openxmlformats.org/officeDocument/2006/relationships/hyperlink" TargetMode="External" Id="rId2"/><Relationship Target="../notesMasters/notesMaster1.xml" Type="http://schemas.openxmlformats.org/officeDocument/2006/relationships/notesMaster" Id="rId1"/><Relationship Target="http://www.henryhtran.com/#/funpod/" Type="http://schemas.openxmlformats.org/officeDocument/2006/relationships/hyperlink" TargetMode="External" Id="rId3"/></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800" lang="en"/>
              <a:t>Hi, my name is Henry and I’m presenting on the changes and revisions we made to FunPod, our app meant to make diabetes management more fun and simple.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sz="1800" lang="en">
                <a:solidFill>
                  <a:schemeClr val="dk1"/>
                </a:solidFill>
                <a:latin typeface="Georgia"/>
                <a:ea typeface="Georgia"/>
                <a:cs typeface="Georgia"/>
                <a:sym typeface="Georgia"/>
              </a:rPr>
              <a:t>Changes in what are we doing? - Representative Tasks</a:t>
            </a:r>
          </a:p>
          <a:p>
            <a:pPr rtl="0">
              <a:spcBef>
                <a:spcPts val="0"/>
              </a:spcBef>
              <a:buNone/>
            </a:pPr>
            <a:r>
              <a:rPr sz="1800" lang="en">
                <a:solidFill>
                  <a:schemeClr val="dk1"/>
                </a:solidFill>
                <a:latin typeface="Georgia"/>
                <a:ea typeface="Georgia"/>
                <a:cs typeface="Georgia"/>
                <a:sym typeface="Georgia"/>
              </a:rPr>
              <a:t>What has changed with the interface? - Revised UI - Why did we change it?</a:t>
            </a:r>
          </a:p>
          <a:p>
            <a:pPr rtl="0">
              <a:spcBef>
                <a:spcPts val="0"/>
              </a:spcBef>
              <a:buNone/>
            </a:pPr>
            <a:r>
              <a:rPr sz="1800" lang="en">
                <a:solidFill>
                  <a:schemeClr val="dk1"/>
                </a:solidFill>
                <a:latin typeface="Georgia"/>
                <a:ea typeface="Georgia"/>
                <a:cs typeface="Georgia"/>
                <a:sym typeface="Georgia"/>
              </a:rPr>
              <a:t>How does it work now? - Scenarios &amp; Live Demo</a:t>
            </a:r>
          </a:p>
          <a:p>
            <a:pPr>
              <a:spcBef>
                <a:spcPts val="0"/>
              </a:spcBef>
              <a:buNone/>
            </a:pPr>
            <a:r>
              <a:rPr sz="1800" lang="en">
                <a:solidFill>
                  <a:schemeClr val="dk1"/>
                </a:solidFill>
                <a:latin typeface="Georgia"/>
                <a:ea typeface="Georgia"/>
                <a:cs typeface="Georgia"/>
                <a:sym typeface="Georgia"/>
              </a:rPr>
              <a:t>What did we use? - Tools - What worked? What didnt?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1800" lang="en"/>
              <a:t>The representative tasks themselves have not changed, because these are all crucial tasks that every diabetic has to execute.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sz="2400" lang="en"/>
              <a:t>Our first revision was a complete overhaul of the homepage.</a:t>
            </a:r>
          </a:p>
          <a:p>
            <a:pPr rtl="0">
              <a:spcBef>
                <a:spcPts val="0"/>
              </a:spcBef>
              <a:buNone/>
            </a:pPr>
            <a:r>
              <a:t/>
            </a:r>
            <a:endParaRPr sz="2400"/>
          </a:p>
          <a:p>
            <a:pPr rtl="0">
              <a:spcBef>
                <a:spcPts val="0"/>
              </a:spcBef>
              <a:buNone/>
            </a:pPr>
            <a:r>
              <a:rPr sz="2400" lang="en"/>
              <a:t>On the left, you can see our original homepage in our lo-fi prototype. During testing and feedback, we had comments about how it wasn’t clear what the “fun” button did. </a:t>
            </a:r>
          </a:p>
          <a:p>
            <a:pPr rtl="0">
              <a:spcBef>
                <a:spcPts val="0"/>
              </a:spcBef>
              <a:buNone/>
            </a:pPr>
            <a:r>
              <a:t/>
            </a:r>
            <a:endParaRPr sz="2400"/>
          </a:p>
          <a:p>
            <a:pPr rtl="0">
              <a:spcBef>
                <a:spcPts val="0"/>
              </a:spcBef>
              <a:buNone/>
            </a:pPr>
            <a:r>
              <a:rPr sz="2400" lang="en"/>
              <a:t>What it was meant to do was bring you to a screen where you could select from all of the things you could do with your “buddy”, the avatar you have that you can play games with, change clothes, or buy items using the coins you earn for managing your blood sugar well and completing the representative tasks.</a:t>
            </a:r>
          </a:p>
          <a:p>
            <a:pPr rtl="0">
              <a:spcBef>
                <a:spcPts val="0"/>
              </a:spcBef>
              <a:buNone/>
            </a:pPr>
            <a:r>
              <a:t/>
            </a:r>
            <a:endParaRPr sz="2400"/>
          </a:p>
          <a:p>
            <a:pPr>
              <a:spcBef>
                <a:spcPts val="0"/>
              </a:spcBef>
              <a:buNone/>
            </a:pPr>
            <a:r>
              <a:rPr sz="2400" lang="en"/>
              <a:t>So we changed the name to “buddy central” instead, which you access by tapping on your buddy. Also, we wanted to emphasize certain elements more, so we made the blood sugar indication very big, and removing the graph we had that cluttered the screen in the lo-fi prototype.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a:spcBef>
                <a:spcPts val="0"/>
              </a:spcBef>
              <a:buNone/>
            </a:pPr>
            <a:r>
              <a:rPr sz="2400" lang="en"/>
              <a:t>Another change we had was adding a navbar to every screen, so that users could go to the previous page, home, or to buddy central from all screens. This app is meant to incentivize managing diabetes well, so the coins theyve earned is always visible in the top-right corner.</a:t>
            </a:r>
          </a:p>
          <a:p>
            <a:pPr rtl="0">
              <a:spcBef>
                <a:spcPts val="0"/>
              </a:spcBef>
              <a:buNone/>
            </a:pPr>
            <a:r>
              <a:t/>
            </a:r>
            <a:endParaRPr sz="2400"/>
          </a:p>
          <a:p>
            <a:pPr rtl="0">
              <a:spcBef>
                <a:spcPts val="0"/>
              </a:spcBef>
              <a:buNone/>
            </a:pPr>
            <a:r>
              <a:rPr sz="2400" lang="en"/>
              <a:t>We also have an instruction to take a picture during the carb counting task, since the user doesn’t always know to take a picture if they’ve never had a system like this before.</a:t>
            </a:r>
          </a:p>
          <a:p>
            <a:pPr rtl="0">
              <a:spcBef>
                <a:spcPts val="0"/>
              </a:spcBef>
              <a:buNone/>
            </a:pPr>
            <a:r>
              <a:t/>
            </a:r>
            <a:endParaRPr sz="2400"/>
          </a:p>
          <a:p>
            <a:pPr>
              <a:spcBef>
                <a:spcPts val="0"/>
              </a:spcBef>
              <a:buNone/>
            </a:pPr>
            <a:r>
              <a:rPr sz="2400" lang="en"/>
              <a:t>Maintain the method of “taking a picture to count carbs” because there already exists an app that does that exact task.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2400" lang="en"/>
              <a:t>Another comment we had was that “bolus” was not necessarily understandable to the children using this app. To make it more clear what it was about, we changed the terminology to “insulin” and “giving insulin” instead.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36666"/>
              <a:buFont typeface="Arial"/>
              <a:buNone/>
            </a:pPr>
            <a:r>
              <a:rPr sz="3000" lang="en">
                <a:solidFill>
                  <a:schemeClr val="dk1"/>
                </a:solidFill>
                <a:latin typeface="Georgia"/>
                <a:ea typeface="Georgia"/>
                <a:cs typeface="Georgia"/>
                <a:sym typeface="Georgia"/>
              </a:rPr>
              <a:t>Tasks:</a:t>
            </a:r>
          </a:p>
          <a:p>
            <a:pPr rtl="0" lvl="0" indent="-419100" marL="457200">
              <a:spcBef>
                <a:spcPts val="600"/>
              </a:spcBef>
              <a:buClr>
                <a:schemeClr val="dk1"/>
              </a:buClr>
              <a:buSzPct val="100000"/>
              <a:buFont typeface="Georgia"/>
              <a:buChar char="-"/>
            </a:pPr>
            <a:r>
              <a:rPr sz="3000" lang="en">
                <a:solidFill>
                  <a:schemeClr val="dk1"/>
                </a:solidFill>
                <a:latin typeface="Georgia"/>
                <a:ea typeface="Georgia"/>
                <a:cs typeface="Georgia"/>
                <a:sym typeface="Georgia"/>
              </a:rPr>
              <a:t>Checking Blood Sugar</a:t>
            </a:r>
          </a:p>
          <a:p>
            <a:pPr rtl="0" lvl="0" indent="-419100" marL="457200">
              <a:spcBef>
                <a:spcPts val="600"/>
              </a:spcBef>
              <a:buClr>
                <a:schemeClr val="dk1"/>
              </a:buClr>
              <a:buSzPct val="100000"/>
              <a:buFont typeface="Georgia"/>
              <a:buChar char="-"/>
            </a:pPr>
            <a:r>
              <a:rPr sz="3000" lang="en">
                <a:solidFill>
                  <a:schemeClr val="dk1"/>
                </a:solidFill>
                <a:latin typeface="Georgia"/>
                <a:ea typeface="Georgia"/>
                <a:cs typeface="Georgia"/>
                <a:sym typeface="Georgia"/>
              </a:rPr>
              <a:t>Counting Carbs</a:t>
            </a:r>
          </a:p>
          <a:p>
            <a:pPr rtl="0" lvl="0" indent="-419100" marL="457200">
              <a:spcBef>
                <a:spcPts val="600"/>
              </a:spcBef>
              <a:buClr>
                <a:schemeClr val="dk1"/>
              </a:buClr>
              <a:buSzPct val="100000"/>
              <a:buFont typeface="Georgia"/>
              <a:buChar char="-"/>
            </a:pPr>
            <a:r>
              <a:rPr sz="3000" lang="en">
                <a:solidFill>
                  <a:schemeClr val="dk1"/>
                </a:solidFill>
                <a:latin typeface="Georgia"/>
                <a:ea typeface="Georgia"/>
                <a:cs typeface="Georgia"/>
                <a:sym typeface="Georgia"/>
              </a:rPr>
              <a:t>Administering Insulin (Bolus)</a:t>
            </a:r>
          </a:p>
          <a:p>
            <a:pPr rtl="0" lvl="0">
              <a:spcBef>
                <a:spcPts val="600"/>
              </a:spcBef>
              <a:buClr>
                <a:schemeClr val="dk1"/>
              </a:buClr>
              <a:buFont typeface="Arial"/>
              <a:buNone/>
            </a:pPr>
            <a:r>
              <a:t/>
            </a:r>
            <a:endParaRPr sz="3000">
              <a:solidFill>
                <a:schemeClr val="dk1"/>
              </a:solidFill>
              <a:latin typeface="Georgia"/>
              <a:ea typeface="Georgia"/>
              <a:cs typeface="Georgia"/>
              <a:sym typeface="Georgia"/>
            </a:endParaRPr>
          </a:p>
          <a:p>
            <a:pPr rtl="0" lvl="0">
              <a:spcBef>
                <a:spcPts val="600"/>
              </a:spcBef>
              <a:buClr>
                <a:schemeClr val="dk1"/>
              </a:buClr>
              <a:buSzPct val="36666"/>
              <a:buFont typeface="Arial"/>
              <a:buNone/>
            </a:pPr>
            <a:r>
              <a:rPr sz="3000" lang="en">
                <a:solidFill>
                  <a:schemeClr val="dk1"/>
                </a:solidFill>
                <a:latin typeface="Georgia"/>
                <a:ea typeface="Georgia"/>
                <a:cs typeface="Georgia"/>
                <a:sym typeface="Georgia"/>
              </a:rPr>
              <a:t>Link to invision:</a:t>
            </a:r>
          </a:p>
          <a:p>
            <a:pPr rtl="0" lvl="0">
              <a:spcBef>
                <a:spcPts val="600"/>
              </a:spcBef>
              <a:buNone/>
            </a:pPr>
            <a:r>
              <a:rPr u="sng" b="1" sz="3000" lang="en">
                <a:solidFill>
                  <a:srgbClr val="1155CC"/>
                </a:solidFill>
                <a:hlinkClick r:id="rId2"/>
              </a:rPr>
              <a:t>http://invis.io/XT1M31R4Z</a:t>
            </a:r>
            <a:r>
              <a:rPr sz="3000" lang="en">
                <a:solidFill>
                  <a:schemeClr val="dk1"/>
                </a:solidFill>
              </a:rPr>
              <a:t> </a:t>
            </a:r>
            <a:r>
              <a:rPr u="sng" b="1" sz="3000" lang="en">
                <a:solidFill>
                  <a:srgbClr val="1155CC"/>
                </a:solidFill>
                <a:hlinkClick r:id="rId3"/>
              </a:rPr>
              <a:t>http://www.henryhtran.com/#/funpod/</a:t>
            </a:r>
          </a:p>
          <a:p>
            <a:pPr rtl="0"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Balsamiq to create app screens</a:t>
            </a:r>
          </a:p>
          <a:p>
            <a:pPr rtl="0" lvl="0" indent="-381000" marL="457200">
              <a:spcBef>
                <a:spcPts val="600"/>
              </a:spcBef>
              <a:buClr>
                <a:schemeClr val="dk1"/>
              </a:buClr>
              <a:buSzPct val="100000"/>
              <a:buFont typeface="Georgia"/>
              <a:buChar char="-"/>
            </a:pPr>
            <a:r>
              <a:rPr sz="2400" lang="en">
                <a:solidFill>
                  <a:schemeClr val="dk1"/>
                </a:solidFill>
                <a:latin typeface="Georgia"/>
                <a:ea typeface="Georgia"/>
                <a:cs typeface="Georgia"/>
                <a:sym typeface="Georgia"/>
              </a:rPr>
              <a:t>Limited in UI elements</a:t>
            </a:r>
          </a:p>
          <a:p>
            <a:pPr rtl="0" lvl="0" indent="-381000" marL="457200">
              <a:spcBef>
                <a:spcPts val="600"/>
              </a:spcBef>
              <a:buClr>
                <a:schemeClr val="dk1"/>
              </a:buClr>
              <a:buSzPct val="100000"/>
              <a:buFont typeface="Georgia"/>
              <a:buChar char="-"/>
            </a:pPr>
            <a:r>
              <a:rPr sz="2400" lang="en">
                <a:solidFill>
                  <a:schemeClr val="dk1"/>
                </a:solidFill>
                <a:latin typeface="Georgia"/>
                <a:ea typeface="Georgia"/>
                <a:cs typeface="Georgia"/>
                <a:sym typeface="Georgia"/>
              </a:rPr>
              <a:t>Cleaner look</a:t>
            </a:r>
          </a:p>
          <a:p>
            <a:pPr rtl="0" lvl="0" indent="-381000" marL="457200">
              <a:spcBef>
                <a:spcPts val="600"/>
              </a:spcBef>
              <a:buClr>
                <a:schemeClr val="dk1"/>
              </a:buClr>
              <a:buSzPct val="100000"/>
              <a:buFont typeface="Georgia"/>
              <a:buChar char="-"/>
            </a:pPr>
            <a:r>
              <a:rPr sz="2400" lang="en">
                <a:solidFill>
                  <a:schemeClr val="dk1"/>
                </a:solidFill>
                <a:latin typeface="Georgia"/>
                <a:ea typeface="Georgia"/>
                <a:cs typeface="Georgia"/>
                <a:sym typeface="Georgia"/>
              </a:rPr>
              <a:t>Match dimensions of iPhone</a:t>
            </a:r>
          </a:p>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Invision to simulate app</a:t>
            </a:r>
          </a:p>
          <a:p>
            <a:pPr rtl="0" lvl="0" indent="-381000" marL="457200">
              <a:spcBef>
                <a:spcPts val="600"/>
              </a:spcBef>
              <a:buClr>
                <a:schemeClr val="dk1"/>
              </a:buClr>
              <a:buSzPct val="100000"/>
              <a:buFont typeface="Georgia"/>
              <a:buChar char="-"/>
            </a:pPr>
            <a:r>
              <a:rPr sz="2400" lang="en">
                <a:solidFill>
                  <a:schemeClr val="dk1"/>
                </a:solidFill>
                <a:latin typeface="Georgia"/>
                <a:ea typeface="Georgia"/>
                <a:cs typeface="Georgia"/>
                <a:sym typeface="Georgia"/>
              </a:rPr>
              <a:t>Links allow real-time testing (no Wizard of Oz notecard switching)</a:t>
            </a:r>
          </a:p>
          <a:p>
            <a:pPr rtl="0" lvl="0" indent="-381000" marL="457200">
              <a:spcBef>
                <a:spcPts val="600"/>
              </a:spcBef>
              <a:buClr>
                <a:schemeClr val="dk1"/>
              </a:buClr>
              <a:buSzPct val="100000"/>
              <a:buFont typeface="Georgia"/>
              <a:buChar char="-"/>
            </a:pPr>
            <a:r>
              <a:rPr sz="2400" lang="en">
                <a:solidFill>
                  <a:schemeClr val="dk1"/>
                </a:solidFill>
                <a:latin typeface="Georgia"/>
                <a:ea typeface="Georgia"/>
                <a:cs typeface="Georgia"/>
                <a:sym typeface="Georgia"/>
              </a:rPr>
              <a:t>Not all features could be simulated (camera, testing strips, etc)</a:t>
            </a:r>
          </a:p>
          <a:p>
            <a:pPr>
              <a:spcBef>
                <a:spcPts val="0"/>
              </a:spcBef>
              <a:buNone/>
            </a:pPr>
            <a:r>
              <a:t/>
            </a:r>
            <a:endParaRPr sz="2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Tasks did not change</a:t>
            </a:r>
          </a:p>
          <a:p>
            <a:pPr rtl="0" lvl="0">
              <a:spcBef>
                <a:spcPts val="600"/>
              </a:spcBef>
              <a:buClr>
                <a:schemeClr val="dk1"/>
              </a:buClr>
              <a:buFont typeface="Arial"/>
              <a:buNone/>
            </a:pPr>
            <a:r>
              <a:t/>
            </a:r>
            <a:endParaRPr sz="2400">
              <a:solidFill>
                <a:schemeClr val="dk1"/>
              </a:solidFill>
              <a:latin typeface="Georgia"/>
              <a:ea typeface="Georgia"/>
              <a:cs typeface="Georgia"/>
              <a:sym typeface="Georgia"/>
            </a:endParaRPr>
          </a:p>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Wording is important - confusion over “fun” and “bolus”</a:t>
            </a:r>
          </a:p>
          <a:p>
            <a:pPr rtl="0" lvl="0">
              <a:spcBef>
                <a:spcPts val="600"/>
              </a:spcBef>
              <a:buClr>
                <a:schemeClr val="dk1"/>
              </a:buClr>
              <a:buFont typeface="Arial"/>
              <a:buNone/>
            </a:pPr>
            <a:r>
              <a:t/>
            </a:r>
            <a:endParaRPr sz="2400">
              <a:solidFill>
                <a:schemeClr val="dk1"/>
              </a:solidFill>
              <a:latin typeface="Georgia"/>
              <a:ea typeface="Georgia"/>
              <a:cs typeface="Georgia"/>
              <a:sym typeface="Georgia"/>
            </a:endParaRPr>
          </a:p>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Navigation to return back is important</a:t>
            </a:r>
          </a:p>
          <a:p>
            <a:pPr rtl="0" lvl="0">
              <a:spcBef>
                <a:spcPts val="600"/>
              </a:spcBef>
              <a:buClr>
                <a:schemeClr val="dk1"/>
              </a:buClr>
              <a:buFont typeface="Arial"/>
              <a:buNone/>
            </a:pPr>
            <a:r>
              <a:t/>
            </a:r>
            <a:endParaRPr sz="2400">
              <a:solidFill>
                <a:schemeClr val="dk1"/>
              </a:solidFill>
              <a:latin typeface="Georgia"/>
              <a:ea typeface="Georgia"/>
              <a:cs typeface="Georgia"/>
              <a:sym typeface="Georgia"/>
            </a:endParaRPr>
          </a:p>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Balsamiq helps clean design, but limited elements</a:t>
            </a:r>
          </a:p>
          <a:p>
            <a:pPr rtl="0" lvl="0">
              <a:spcBef>
                <a:spcPts val="600"/>
              </a:spcBef>
              <a:buClr>
                <a:schemeClr val="dk1"/>
              </a:buClr>
              <a:buFont typeface="Arial"/>
              <a:buNone/>
            </a:pPr>
            <a:r>
              <a:t/>
            </a:r>
            <a:endParaRPr sz="2400">
              <a:solidFill>
                <a:schemeClr val="dk1"/>
              </a:solidFill>
              <a:latin typeface="Georgia"/>
              <a:ea typeface="Georgia"/>
              <a:cs typeface="Georgia"/>
              <a:sym typeface="Georgia"/>
            </a:endParaRPr>
          </a:p>
          <a:p>
            <a:pPr rtl="0" lvl="0">
              <a:spcBef>
                <a:spcPts val="600"/>
              </a:spcBef>
              <a:buClr>
                <a:schemeClr val="dk1"/>
              </a:buClr>
              <a:buSzPct val="45833"/>
              <a:buFont typeface="Arial"/>
              <a:buNone/>
            </a:pPr>
            <a:r>
              <a:rPr sz="2400" lang="en">
                <a:solidFill>
                  <a:schemeClr val="dk1"/>
                </a:solidFill>
                <a:latin typeface="Georgia"/>
                <a:ea typeface="Georgia"/>
                <a:cs typeface="Georgia"/>
                <a:sym typeface="Georgia"/>
              </a:rPr>
              <a:t>Invision helpful for realistic testing, but limited simulation</a:t>
            </a:r>
          </a:p>
          <a:p>
            <a:pPr rtl="0" lvl="0">
              <a:spcBef>
                <a:spcPts val="600"/>
              </a:spcBef>
              <a:buClr>
                <a:schemeClr val="dk1"/>
              </a:buClr>
              <a:buFont typeface="Arial"/>
              <a:buNone/>
            </a:pPr>
            <a:r>
              <a:t/>
            </a:r>
            <a:endParaRPr sz="2400">
              <a:solidFill>
                <a:schemeClr val="dk1"/>
              </a:solidFill>
              <a:latin typeface="Georgia"/>
              <a:ea typeface="Georgia"/>
              <a:cs typeface="Georgia"/>
              <a:sym typeface="Georgia"/>
            </a:endParaRPr>
          </a:p>
          <a:p>
            <a:pPr>
              <a:spcBef>
                <a:spcPts val="0"/>
              </a:spcBef>
              <a:buNone/>
            </a:pPr>
            <a:r>
              <a:t/>
            </a:r>
            <a:endParaRPr sz="2400"/>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3979800" x="0"/>
            <a:ext cy="2878199"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3190900" x="0"/>
            <a:ext cy="790108"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rot="10800000" flipH="1">
            <a:off y="3980458" x="0"/>
            <a:ext cy="75961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11" name="Shape 11"/>
          <p:cNvSpPr txBox="1"/>
          <p:nvPr>
            <p:ph type="ctrTitle"/>
          </p:nvPr>
        </p:nvSpPr>
        <p:spPr>
          <a:xfrm>
            <a:off y="2329190" x="685800"/>
            <a:ext cy="1650599" cx="7772400"/>
          </a:xfrm>
          <a:prstGeom prst="rect">
            <a:avLst/>
          </a:prstGeom>
        </p:spPr>
        <p:txBody>
          <a:bodyPr bIns="91425" rIns="91425" lIns="91425" t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12" name="Shape 12"/>
          <p:cNvSpPr txBox="1"/>
          <p:nvPr>
            <p:ph idx="1" type="subTitle"/>
          </p:nvPr>
        </p:nvSpPr>
        <p:spPr>
          <a:xfrm>
            <a:off y="4124476" x="685800"/>
            <a:ext cy="888899" cx="7772400"/>
          </a:xfrm>
          <a:prstGeom prst="rect">
            <a:avLst/>
          </a:prstGeom>
        </p:spPr>
        <p:txBody>
          <a:bodyPr bIns="91425" rIns="91425" lIns="91425" t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3" name="Shape 13"/>
        <p:cNvGrpSpPr/>
        <p:nvPr/>
      </p:nvGrpSpPr>
      <p:grpSpPr>
        <a:xfrm>
          <a:off y="0" x="0"/>
          <a:ext cy="0" cx="0"/>
          <a:chOff y="0" x="0"/>
          <a:chExt cy="0" cx="0"/>
        </a:xfrm>
      </p:grpSpPr>
      <p:sp>
        <p:nvSpPr>
          <p:cNvPr id="14" name="Shape 14"/>
          <p:cNvSpPr/>
          <p:nvPr/>
        </p:nvSpPr>
        <p:spPr>
          <a:xfrm rot="10800000" flipH="1">
            <a:off y="1550999" x="0"/>
            <a:ext cy="5307000"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flipH="1">
            <a:off y="761799" x="4526627"/>
            <a:ext cy="790108"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rot="10800000">
            <a:off y="1551358" x="4526627"/>
            <a:ext cy="75961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17" name="Shape 17"/>
          <p:cNvSpPr txBox="1"/>
          <p:nvPr>
            <p:ph type="title"/>
          </p:nvPr>
        </p:nvSpPr>
        <p:spPr>
          <a:xfrm>
            <a:off y="274637" x="457200"/>
            <a:ext cy="11430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600200" x="457200"/>
            <a:ext cy="496770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y="0" x="0"/>
          <a:ext cy="0" cx="0"/>
          <a:chOff y="0" x="0"/>
          <a:chExt cy="0" cx="0"/>
        </a:xfrm>
      </p:grpSpPr>
      <p:sp>
        <p:nvSpPr>
          <p:cNvPr id="20" name="Shape 20"/>
          <p:cNvSpPr/>
          <p:nvPr/>
        </p:nvSpPr>
        <p:spPr>
          <a:xfrm rot="10800000" flipH="1">
            <a:off y="1550999" x="0"/>
            <a:ext cy="5307000"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rot="10800000">
            <a:off y="1551358" x="4526627"/>
            <a:ext cy="75961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22" name="Shape 22"/>
          <p:cNvSpPr txBox="1"/>
          <p:nvPr>
            <p:ph type="title"/>
          </p:nvPr>
        </p:nvSpPr>
        <p:spPr>
          <a:xfrm>
            <a:off y="274637" x="457200"/>
            <a:ext cy="11430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 type="body"/>
          </p:nvPr>
        </p:nvSpPr>
        <p:spPr>
          <a:xfrm>
            <a:off y="1600200" x="457200"/>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4" name="Shape 24"/>
          <p:cNvSpPr/>
          <p:nvPr/>
        </p:nvSpPr>
        <p:spPr>
          <a:xfrm flipH="1">
            <a:off y="761799" x="4526627"/>
            <a:ext cy="790108"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25" name="Shape 25"/>
          <p:cNvSpPr txBox="1"/>
          <p:nvPr>
            <p:ph idx="2" type="body"/>
          </p:nvPr>
        </p:nvSpPr>
        <p:spPr>
          <a:xfrm>
            <a:off y="1600200" x="4692273"/>
            <a:ext cy="4967700"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y="0" x="0"/>
          <a:ext cy="0" cx="0"/>
          <a:chOff y="0" x="0"/>
          <a:chExt cy="0" cx="0"/>
        </a:xfrm>
      </p:grpSpPr>
      <p:sp>
        <p:nvSpPr>
          <p:cNvPr id="27" name="Shape 27"/>
          <p:cNvSpPr/>
          <p:nvPr/>
        </p:nvSpPr>
        <p:spPr>
          <a:xfrm rot="10800000" flipH="1">
            <a:off y="1550999" x="0"/>
            <a:ext cy="5307000"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flipH="1">
            <a:off y="761799" x="4526627"/>
            <a:ext cy="790108"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29" name="Shape 29"/>
          <p:cNvSpPr txBox="1"/>
          <p:nvPr>
            <p:ph type="title"/>
          </p:nvPr>
        </p:nvSpPr>
        <p:spPr>
          <a:xfrm>
            <a:off y="274637" x="457200"/>
            <a:ext cy="11430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p:nvPr/>
        </p:nvSpPr>
        <p:spPr>
          <a:xfrm rot="10800000">
            <a:off y="1551358" x="4526627"/>
            <a:ext cy="75961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1" name="Shape 31"/>
        <p:cNvGrpSpPr/>
        <p:nvPr/>
      </p:nvGrpSpPr>
      <p:grpSpPr>
        <a:xfrm>
          <a:off y="0" x="0"/>
          <a:ext cy="0" cx="0"/>
          <a:chOff y="0" x="0"/>
          <a:chExt cy="0" cx="0"/>
        </a:xfrm>
      </p:grpSpPr>
      <p:sp>
        <p:nvSpPr>
          <p:cNvPr id="32" name="Shape 32"/>
          <p:cNvSpPr/>
          <p:nvPr/>
        </p:nvSpPr>
        <p:spPr>
          <a:xfrm rot="10800000" flipH="1">
            <a:off y="5883599" x="0"/>
            <a:ext cy="974400" cx="9144000"/>
          </a:xfrm>
          <a:prstGeom prst="rect">
            <a:avLst/>
          </a:prstGeom>
          <a:solidFill>
            <a:schemeClr val="lt1"/>
          </a:soli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flipH="1">
            <a:off y="5094446" x="4526627"/>
            <a:ext cy="790108"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rot="10800000">
            <a:off y="5884005" x="4526627"/>
            <a:ext cy="759612" cx="4617372"/>
          </a:xfrm>
          <a:custGeom>
            <a:pathLst>
              <a:path w="4617373" extrusionOk="0" h="1108924">
                <a:moveTo>
                  <a:pt y="1108924" x="1199"/>
                </a:moveTo>
                <a:lnTo>
                  <a:pt y="1108924" x="4617373"/>
                </a:lnTo>
                <a:lnTo>
                  <a:pt y="0" x="0"/>
                </a:lnTo>
                <a:cubicBezTo>
                  <a:pt y="369641" x="400"/>
                  <a:pt y="739283" x="799"/>
                  <a:pt y="1108924" x="1199"/>
                </a:cubicBezTo>
                <a:close/>
              </a:path>
            </a:pathLst>
          </a:custGeom>
          <a:solidFill>
            <a:schemeClr val="dk1">
              <a:alpha val="7843"/>
            </a:schemeClr>
          </a:solidFill>
          <a:ln>
            <a:noFill/>
          </a:ln>
        </p:spPr>
        <p:txBody>
          <a:bodyPr bIns="45700" rIns="91425" lIns="91425" tIns="45700" anchor="ctr" anchorCtr="0">
            <a:noAutofit/>
          </a:bodyPr>
          <a:lstStyle/>
          <a:p>
            <a:pPr>
              <a:spcBef>
                <a:spcPts val="0"/>
              </a:spcBef>
              <a:buNone/>
            </a:pPr>
            <a:r>
              <a:t/>
            </a:r>
            <a:endParaRPr/>
          </a:p>
        </p:txBody>
      </p:sp>
      <p:sp>
        <p:nvSpPr>
          <p:cNvPr id="35" name="Shape 35"/>
          <p:cNvSpPr txBox="1"/>
          <p:nvPr>
            <p:ph idx="1" type="body"/>
          </p:nvPr>
        </p:nvSpPr>
        <p:spPr>
          <a:xfrm>
            <a:off y="5895635" x="457200"/>
            <a:ext cy="673800" cx="8229600"/>
          </a:xfrm>
          <a:prstGeom prst="rect">
            <a:avLst/>
          </a:prstGeom>
        </p:spPr>
        <p:txBody>
          <a:bodyPr bIns="91425" rIns="91425" lIns="91425" tIns="91425" anchor="ctr" anchorCtr="0"/>
          <a:lstStyle>
            <a:lvl1pPr>
              <a:spcBef>
                <a:spcPts val="0"/>
              </a:spcBef>
              <a:buClr>
                <a:schemeClr val="dk2"/>
              </a:buClr>
              <a:buSzPct val="100000"/>
              <a:buNone/>
              <a:defRPr sz="2400" i="1">
                <a:solidFill>
                  <a:schemeClr val="dk2"/>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6" name="Shape 36"/>
        <p:cNvGrpSpPr/>
        <p:nvPr/>
      </p:nvGrpSpPr>
      <p:grpSpPr>
        <a:xfrm>
          <a:off y="0" x="0"/>
          <a:ext cy="0" cx="0"/>
          <a:chOff y="0" x="0"/>
          <a:chExt cy="0" cx="0"/>
        </a:xfrm>
      </p:grpSpPr>
      <p:sp>
        <p:nvSpPr>
          <p:cNvPr id="37" name="Shape 37"/>
          <p:cNvSpPr/>
          <p:nvPr/>
        </p:nvSpPr>
        <p:spPr>
          <a:xfrm>
            <a:off y="101675" x="6676"/>
            <a:ext cy="6739722" cx="9134130"/>
          </a:xfrm>
          <a:custGeom>
            <a:pathLst>
              <a:path w="9157023" extrusionOk="0" h="6739723">
                <a:moveTo>
                  <a:pt y="0" x="1629"/>
                </a:moveTo>
                <a:lnTo>
                  <a:pt y="4340980" x="9157023"/>
                </a:lnTo>
                <a:lnTo>
                  <a:pt y="6739723" x="1593"/>
                </a:lnTo>
                <a:cubicBezTo>
                  <a:pt y="5123960" x="-3941"/>
                  <a:pt y="1615763" x="7163"/>
                  <a:pt y="0" x="1629"/>
                </a:cubicBezTo>
                <a:close/>
              </a:path>
            </a:pathLst>
          </a:custGeom>
          <a:solidFill>
            <a:srgbClr val="FFFFFF">
              <a:alpha val="6666"/>
            </a:srgbClr>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accent1"/>
            </a:gs>
            <a:gs pos="100000">
              <a:schemeClr val="dk2"/>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4"/><Relationship Target="../media/image06.png" Type="http://schemas.openxmlformats.org/officeDocument/2006/relationships/image" Id="rId3"/><Relationship Target="../media/image01.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4"/><Relationship Target="../media/image03.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4"/><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http://www.henryhtran.com/#/funpod/" Type="http://schemas.openxmlformats.org/officeDocument/2006/relationships/hyperlink" TargetMode="External" Id="rId4"/><Relationship Target="http://invis.io/XT1M31R4Z"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ctrTitle"/>
          </p:nvPr>
        </p:nvSpPr>
        <p:spPr>
          <a:xfrm>
            <a:off y="2329190" x="685800"/>
            <a:ext cy="1650599" cx="7772400"/>
          </a:xfrm>
          <a:prstGeom prst="rect">
            <a:avLst/>
          </a:prstGeom>
        </p:spPr>
        <p:txBody>
          <a:bodyPr bIns="91425" rIns="91425" lIns="91425" tIns="91425" anchor="b" anchorCtr="0">
            <a:noAutofit/>
          </a:bodyPr>
          <a:lstStyle/>
          <a:p>
            <a:pPr>
              <a:spcBef>
                <a:spcPts val="0"/>
              </a:spcBef>
              <a:buNone/>
            </a:pPr>
            <a:r>
              <a:rPr lang="en"/>
              <a:t>FunPod</a:t>
            </a:r>
          </a:p>
        </p:txBody>
      </p:sp>
      <p:sp>
        <p:nvSpPr>
          <p:cNvPr id="40" name="Shape 40"/>
          <p:cNvSpPr txBox="1"/>
          <p:nvPr>
            <p:ph idx="1" type="subTitle"/>
          </p:nvPr>
        </p:nvSpPr>
        <p:spPr>
          <a:xfrm>
            <a:off y="4124476" x="685800"/>
            <a:ext cy="888899" cx="7772400"/>
          </a:xfrm>
          <a:prstGeom prst="rect">
            <a:avLst/>
          </a:prstGeom>
        </p:spPr>
        <p:txBody>
          <a:bodyPr bIns="91425" rIns="91425" lIns="91425" tIns="91425" anchor="t" anchorCtr="0">
            <a:noAutofit/>
          </a:bodyPr>
          <a:lstStyle/>
          <a:p>
            <a:pPr>
              <a:spcBef>
                <a:spcPts val="0"/>
              </a:spcBef>
              <a:buNone/>
            </a:pPr>
            <a:r>
              <a:rPr sz="3000" lang="en"/>
              <a:t>Janette Cheng, Harshitha Ramesh, Henry Tran</a:t>
            </a:r>
          </a:p>
        </p:txBody>
      </p:sp>
      <p:pic>
        <p:nvPicPr>
          <p:cNvPr id="41" name="Shape 41"/>
          <p:cNvPicPr preferRelativeResize="0"/>
          <p:nvPr/>
        </p:nvPicPr>
        <p:blipFill>
          <a:blip r:embed="rId3">
            <a:alphaModFix/>
          </a:blip>
          <a:stretch>
            <a:fillRect/>
          </a:stretch>
        </p:blipFill>
        <p:spPr>
          <a:xfrm>
            <a:off y="942600" x="3459165"/>
            <a:ext cy="2266025" cx="248567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Overview</a:t>
            </a:r>
          </a:p>
        </p:txBody>
      </p:sp>
      <p:sp>
        <p:nvSpPr>
          <p:cNvPr id="47" name="Shape 4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3 Representative Tasks</a:t>
            </a:r>
          </a:p>
          <a:p>
            <a:pPr rtl="0">
              <a:spcBef>
                <a:spcPts val="0"/>
              </a:spcBef>
              <a:buNone/>
            </a:pPr>
            <a:r>
              <a:t/>
            </a:r>
            <a:endParaRPr/>
          </a:p>
          <a:p>
            <a:pPr rtl="0">
              <a:spcBef>
                <a:spcPts val="0"/>
              </a:spcBef>
              <a:buNone/>
            </a:pPr>
            <a:r>
              <a:rPr lang="en"/>
              <a:t>Revised UI &amp; Rationale</a:t>
            </a:r>
          </a:p>
          <a:p>
            <a:pPr rtl="0">
              <a:spcBef>
                <a:spcPts val="0"/>
              </a:spcBef>
              <a:buNone/>
            </a:pPr>
            <a:r>
              <a:t/>
            </a:r>
            <a:endParaRPr/>
          </a:p>
          <a:p>
            <a:pPr rtl="0">
              <a:spcBef>
                <a:spcPts val="0"/>
              </a:spcBef>
              <a:buNone/>
            </a:pPr>
            <a:r>
              <a:rPr lang="en"/>
              <a:t>Scenarios &amp; Live Demo</a:t>
            </a:r>
          </a:p>
          <a:p>
            <a:pPr rtl="0">
              <a:spcBef>
                <a:spcPts val="0"/>
              </a:spcBef>
              <a:buNone/>
            </a:pPr>
            <a:r>
              <a:t/>
            </a:r>
            <a:endParaRPr/>
          </a:p>
          <a:p>
            <a:pPr rtl="0">
              <a:spcBef>
                <a:spcPts val="0"/>
              </a:spcBef>
              <a:buNone/>
            </a:pPr>
            <a:r>
              <a:rPr lang="en"/>
              <a:t>Tools</a:t>
            </a:r>
          </a:p>
          <a:p>
            <a:pPr rtl="0">
              <a:spcBef>
                <a:spcPts val="0"/>
              </a:spcBef>
              <a:buNone/>
            </a:pPr>
            <a:r>
              <a:t/>
            </a:r>
            <a:endParaRPr/>
          </a:p>
          <a:p>
            <a:pPr>
              <a:spcBef>
                <a:spcPts val="0"/>
              </a:spcBef>
              <a:buNone/>
            </a:pPr>
            <a:r>
              <a:rPr lang="en"/>
              <a:t>Summary &amp; Conclusion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Representative Tasks</a:t>
            </a:r>
          </a:p>
        </p:txBody>
      </p:sp>
      <p:sp>
        <p:nvSpPr>
          <p:cNvPr id="53" name="Shape 5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15000"/>
              </a:lnSpc>
              <a:spcBef>
                <a:spcPts val="0"/>
              </a:spcBef>
              <a:spcAft>
                <a:spcPts val="4400"/>
              </a:spcAft>
              <a:buNone/>
            </a:pPr>
            <a:r>
              <a:rPr lang="en">
                <a:solidFill>
                  <a:srgbClr val="000000"/>
                </a:solidFill>
              </a:rPr>
              <a:t>Checking Blood sugar</a:t>
            </a:r>
          </a:p>
          <a:p>
            <a:pPr rtl="0" lvl="0">
              <a:lnSpc>
                <a:spcPct val="115000"/>
              </a:lnSpc>
              <a:spcBef>
                <a:spcPts val="0"/>
              </a:spcBef>
              <a:spcAft>
                <a:spcPts val="4400"/>
              </a:spcAft>
              <a:buClr>
                <a:schemeClr val="dk1"/>
              </a:buClr>
              <a:buSzPct val="36666"/>
              <a:buFont typeface="Arial"/>
              <a:buNone/>
            </a:pPr>
            <a:r>
              <a:rPr lang="en">
                <a:solidFill>
                  <a:srgbClr val="000000"/>
                </a:solidFill>
              </a:rPr>
              <a:t>Counting Carbs</a:t>
            </a:r>
          </a:p>
          <a:p>
            <a:pPr rtl="0" lvl="0">
              <a:lnSpc>
                <a:spcPct val="115000"/>
              </a:lnSpc>
              <a:spcBef>
                <a:spcPts val="0"/>
              </a:spcBef>
              <a:spcAft>
                <a:spcPts val="4400"/>
              </a:spcAft>
              <a:buClr>
                <a:schemeClr val="dk1"/>
              </a:buClr>
              <a:buSzPct val="36666"/>
              <a:buFont typeface="Arial"/>
              <a:buNone/>
            </a:pPr>
            <a:r>
              <a:rPr lang="en">
                <a:solidFill>
                  <a:srgbClr val="000000"/>
                </a:solidFill>
              </a:rPr>
              <a:t>Administering Insulin/Bolusing</a:t>
            </a:r>
          </a:p>
          <a:p>
            <a:pPr rtl="0" lvl="0">
              <a:lnSpc>
                <a:spcPct val="115000"/>
              </a:lnSpc>
              <a:spcBef>
                <a:spcPts val="0"/>
              </a:spcBef>
              <a:buClr>
                <a:schemeClr val="dk1"/>
              </a:buClr>
              <a:buSzPct val="36666"/>
              <a:buFont typeface="Arial"/>
              <a:buNone/>
            </a:pPr>
            <a:r>
              <a:rPr lang="en">
                <a:solidFill>
                  <a:srgbClr val="000000"/>
                </a:solidFill>
              </a:rPr>
              <a:t>Tasks themselves have not changed</a:t>
            </a: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Changes</a:t>
            </a:r>
          </a:p>
        </p:txBody>
      </p:sp>
      <p:sp>
        <p:nvSpPr>
          <p:cNvPr id="59" name="Shape 5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45833"/>
              <a:buFont typeface="Arial"/>
              <a:buNone/>
            </a:pPr>
            <a:r>
              <a:rPr sz="2400" lang="en"/>
              <a:t>Complete Homepage overhaul</a:t>
            </a:r>
          </a:p>
          <a:p>
            <a:pPr rtl="0" lvl="0">
              <a:spcBef>
                <a:spcPts val="0"/>
              </a:spcBef>
              <a:buClr>
                <a:schemeClr val="dk1"/>
              </a:buClr>
              <a:buSzPct val="45833"/>
              <a:buFont typeface="Arial"/>
              <a:buNone/>
            </a:pPr>
            <a:r>
              <a:rPr sz="2400" lang="en"/>
              <a:t>Changed “Fun” Option to Buddy Central to be more clear</a:t>
            </a:r>
          </a:p>
          <a:p>
            <a:pPr lvl="0">
              <a:spcBef>
                <a:spcPts val="0"/>
              </a:spcBef>
              <a:buClr>
                <a:schemeClr val="dk1"/>
              </a:buClr>
              <a:buFont typeface="Arial"/>
              <a:buNone/>
            </a:pPr>
            <a:r>
              <a:t/>
            </a:r>
            <a:endParaRPr sz="2200"/>
          </a:p>
        </p:txBody>
      </p:sp>
      <p:pic>
        <p:nvPicPr>
          <p:cNvPr id="60" name="Shape 60"/>
          <p:cNvPicPr preferRelativeResize="0"/>
          <p:nvPr/>
        </p:nvPicPr>
        <p:blipFill rotWithShape="1">
          <a:blip r:embed="rId3">
            <a:alphaModFix/>
          </a:blip>
          <a:srcRect t="12149" b="0" r="0" l="0"/>
          <a:stretch/>
        </p:blipFill>
        <p:spPr>
          <a:xfrm>
            <a:off y="2960125" x="656175"/>
            <a:ext cy="3607775" cx="2154649"/>
          </a:xfrm>
          <a:prstGeom prst="rect">
            <a:avLst/>
          </a:prstGeom>
          <a:noFill/>
          <a:ln>
            <a:noFill/>
          </a:ln>
        </p:spPr>
      </p:pic>
      <p:pic>
        <p:nvPicPr>
          <p:cNvPr id="61" name="Shape 61"/>
          <p:cNvPicPr preferRelativeResize="0"/>
          <p:nvPr/>
        </p:nvPicPr>
        <p:blipFill>
          <a:blip r:embed="rId4">
            <a:alphaModFix/>
          </a:blip>
          <a:stretch>
            <a:fillRect/>
          </a:stretch>
        </p:blipFill>
        <p:spPr>
          <a:xfrm>
            <a:off y="2960125" x="6662925"/>
            <a:ext cy="3607775" cx="2023874"/>
          </a:xfrm>
          <a:prstGeom prst="rect">
            <a:avLst/>
          </a:prstGeom>
          <a:noFill/>
          <a:ln>
            <a:noFill/>
          </a:ln>
        </p:spPr>
      </p:pic>
      <p:pic>
        <p:nvPicPr>
          <p:cNvPr id="62" name="Shape 62"/>
          <p:cNvPicPr preferRelativeResize="0"/>
          <p:nvPr/>
        </p:nvPicPr>
        <p:blipFill>
          <a:blip r:embed="rId5">
            <a:alphaModFix/>
          </a:blip>
          <a:stretch>
            <a:fillRect/>
          </a:stretch>
        </p:blipFill>
        <p:spPr>
          <a:xfrm>
            <a:off y="3012111" x="3659549"/>
            <a:ext cy="3555788" cx="20238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Changes</a:t>
            </a:r>
          </a:p>
        </p:txBody>
      </p:sp>
      <p:sp>
        <p:nvSpPr>
          <p:cNvPr id="68" name="Shape 68"/>
          <p:cNvSpPr txBox="1"/>
          <p:nvPr>
            <p:ph idx="1" type="body"/>
          </p:nvPr>
        </p:nvSpPr>
        <p:spPr>
          <a:xfrm>
            <a:off y="1696750" x="457200"/>
            <a:ext cy="4967700" cx="5149500"/>
          </a:xfrm>
          <a:prstGeom prst="rect">
            <a:avLst/>
          </a:prstGeom>
        </p:spPr>
        <p:txBody>
          <a:bodyPr bIns="91425" rIns="91425" lIns="91425" tIns="91425" anchor="t" anchorCtr="0">
            <a:noAutofit/>
          </a:bodyPr>
          <a:lstStyle/>
          <a:p>
            <a:pPr rtl="0" lvl="0">
              <a:spcBef>
                <a:spcPts val="0"/>
              </a:spcBef>
              <a:buClr>
                <a:schemeClr val="dk1"/>
              </a:buClr>
              <a:buSzPct val="55000"/>
              <a:buFont typeface="Arial"/>
              <a:buNone/>
            </a:pPr>
            <a:r>
              <a:rPr sz="2000" lang="en"/>
              <a:t>Navbar to return home, back, buddy central  on all screens</a:t>
            </a:r>
          </a:p>
          <a:p>
            <a:pPr rtl="0" lvl="0">
              <a:spcBef>
                <a:spcPts val="0"/>
              </a:spcBef>
              <a:buClr>
                <a:schemeClr val="dk1"/>
              </a:buClr>
              <a:buFont typeface="Arial"/>
              <a:buNone/>
            </a:pPr>
            <a:r>
              <a:t/>
            </a:r>
            <a:endParaRPr sz="2000"/>
          </a:p>
          <a:p>
            <a:pPr rtl="0" lvl="0">
              <a:spcBef>
                <a:spcPts val="0"/>
              </a:spcBef>
              <a:buClr>
                <a:schemeClr val="dk1"/>
              </a:buClr>
              <a:buSzPct val="55000"/>
              <a:buFont typeface="Arial"/>
              <a:buNone/>
            </a:pPr>
            <a:r>
              <a:rPr sz="2000" lang="en"/>
              <a:t>Instruction to take a picture during Carb Counting</a:t>
            </a:r>
          </a:p>
          <a:p>
            <a:pPr rtl="0" lvl="0">
              <a:spcBef>
                <a:spcPts val="0"/>
              </a:spcBef>
              <a:buClr>
                <a:schemeClr val="dk1"/>
              </a:buClr>
              <a:buFont typeface="Arial"/>
              <a:buNone/>
            </a:pPr>
            <a:r>
              <a:t/>
            </a:r>
            <a:endParaRPr sz="2000"/>
          </a:p>
          <a:p>
            <a:pPr rtl="0" lvl="0">
              <a:spcBef>
                <a:spcPts val="0"/>
              </a:spcBef>
              <a:buClr>
                <a:schemeClr val="dk1"/>
              </a:buClr>
              <a:buSzPct val="55000"/>
              <a:buFont typeface="Arial"/>
              <a:buNone/>
            </a:pPr>
            <a:r>
              <a:rPr sz="2000" lang="en"/>
              <a:t>Tabs to change scope instead of pinching</a:t>
            </a:r>
          </a:p>
          <a:p>
            <a:pPr rtl="0" lvl="0">
              <a:spcBef>
                <a:spcPts val="0"/>
              </a:spcBef>
              <a:buClr>
                <a:schemeClr val="dk1"/>
              </a:buClr>
              <a:buFont typeface="Arial"/>
              <a:buNone/>
            </a:pPr>
            <a:r>
              <a:t/>
            </a:r>
            <a:endParaRPr sz="2000"/>
          </a:p>
          <a:p>
            <a:pPr rtl="0" lvl="0">
              <a:spcBef>
                <a:spcPts val="0"/>
              </a:spcBef>
              <a:buClr>
                <a:schemeClr val="dk1"/>
              </a:buClr>
              <a:buSzPct val="55000"/>
              <a:buFont typeface="Arial"/>
              <a:buNone/>
            </a:pPr>
            <a:r>
              <a:rPr sz="2000" lang="en"/>
              <a:t>Make sure user knows what to do</a:t>
            </a:r>
          </a:p>
          <a:p>
            <a:pPr lvl="0">
              <a:spcBef>
                <a:spcPts val="0"/>
              </a:spcBef>
              <a:buClr>
                <a:schemeClr val="dk1"/>
              </a:buClr>
              <a:buFont typeface="Arial"/>
              <a:buNone/>
            </a:pPr>
            <a:r>
              <a:t/>
            </a:r>
            <a:endParaRPr sz="2000"/>
          </a:p>
        </p:txBody>
      </p:sp>
      <p:pic>
        <p:nvPicPr>
          <p:cNvPr id="69" name="Shape 69"/>
          <p:cNvPicPr preferRelativeResize="0"/>
          <p:nvPr/>
        </p:nvPicPr>
        <p:blipFill>
          <a:blip r:embed="rId3">
            <a:alphaModFix/>
          </a:blip>
          <a:stretch>
            <a:fillRect/>
          </a:stretch>
        </p:blipFill>
        <p:spPr>
          <a:xfrm>
            <a:off y="936437" x="5606700"/>
            <a:ext cy="3356991" cx="1910700"/>
          </a:xfrm>
          <a:prstGeom prst="rect">
            <a:avLst/>
          </a:prstGeom>
          <a:noFill/>
          <a:ln>
            <a:noFill/>
          </a:ln>
        </p:spPr>
      </p:pic>
      <p:pic>
        <p:nvPicPr>
          <p:cNvPr id="70" name="Shape 70"/>
          <p:cNvPicPr preferRelativeResize="0"/>
          <p:nvPr/>
        </p:nvPicPr>
        <p:blipFill>
          <a:blip r:embed="rId4">
            <a:alphaModFix/>
          </a:blip>
          <a:stretch>
            <a:fillRect/>
          </a:stretch>
        </p:blipFill>
        <p:spPr>
          <a:xfrm>
            <a:off y="3037567" x="7233300"/>
            <a:ext cy="3426932" cx="1910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Changes</a:t>
            </a:r>
          </a:p>
        </p:txBody>
      </p:sp>
      <p:sp>
        <p:nvSpPr>
          <p:cNvPr id="76" name="Shape 7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Changed “Bolus” wording to “Insulin”</a:t>
            </a:r>
          </a:p>
          <a:p>
            <a:pPr rtl="0">
              <a:spcBef>
                <a:spcPts val="0"/>
              </a:spcBef>
              <a:buNone/>
            </a:pPr>
            <a:r>
              <a:rPr lang="en"/>
              <a:t>	More friendly, more usable</a:t>
            </a:r>
          </a:p>
          <a:p>
            <a:pPr rtl="0">
              <a:spcBef>
                <a:spcPts val="0"/>
              </a:spcBef>
              <a:buNone/>
            </a:pPr>
            <a:r>
              <a:t/>
            </a:r>
            <a:endParaRPr/>
          </a:p>
          <a:p>
            <a:pPr rtl="0">
              <a:spcBef>
                <a:spcPts val="0"/>
              </a:spcBef>
              <a:buNone/>
            </a:pPr>
            <a:r>
              <a:t/>
            </a:r>
            <a:endParaRPr/>
          </a:p>
          <a:p>
            <a:pPr>
              <a:spcBef>
                <a:spcPts val="0"/>
              </a:spcBef>
              <a:buNone/>
            </a:pPr>
            <a:r>
              <a:rPr lang="en"/>
              <a:t>	</a:t>
            </a:r>
          </a:p>
        </p:txBody>
      </p:sp>
      <p:pic>
        <p:nvPicPr>
          <p:cNvPr id="77" name="Shape 77"/>
          <p:cNvPicPr preferRelativeResize="0"/>
          <p:nvPr/>
        </p:nvPicPr>
        <p:blipFill rotWithShape="1">
          <a:blip r:embed="rId3">
            <a:alphaModFix/>
          </a:blip>
          <a:srcRect t="29908" b="0" r="0" l="0"/>
          <a:stretch/>
        </p:blipFill>
        <p:spPr>
          <a:xfrm>
            <a:off y="3812050" x="457200"/>
            <a:ext cy="1909500" cx="5295725"/>
          </a:xfrm>
          <a:prstGeom prst="rect">
            <a:avLst/>
          </a:prstGeom>
          <a:noFill/>
          <a:ln>
            <a:noFill/>
          </a:ln>
        </p:spPr>
      </p:pic>
      <p:pic>
        <p:nvPicPr>
          <p:cNvPr id="78" name="Shape 78"/>
          <p:cNvPicPr preferRelativeResize="0"/>
          <p:nvPr/>
        </p:nvPicPr>
        <p:blipFill>
          <a:blip r:embed="rId4">
            <a:alphaModFix/>
          </a:blip>
          <a:stretch>
            <a:fillRect/>
          </a:stretch>
        </p:blipFill>
        <p:spPr>
          <a:xfrm>
            <a:off y="2818937" x="6612600"/>
            <a:ext cy="3895725" cx="21717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Live Demo</a:t>
            </a:r>
          </a:p>
        </p:txBody>
      </p:sp>
      <p:sp>
        <p:nvSpPr>
          <p:cNvPr id="84" name="Shape 8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Tasks:</a:t>
            </a:r>
          </a:p>
          <a:p>
            <a:pPr rtl="0" lvl="0" indent="-419100" marL="457200">
              <a:spcBef>
                <a:spcPts val="0"/>
              </a:spcBef>
              <a:buClr>
                <a:schemeClr val="dk1"/>
              </a:buClr>
              <a:buSzPct val="100000"/>
              <a:buFont typeface="Georgia"/>
              <a:buChar char="-"/>
            </a:pPr>
            <a:r>
              <a:rPr lang="en"/>
              <a:t>Checking Blood Sugar</a:t>
            </a:r>
          </a:p>
          <a:p>
            <a:pPr rtl="0" lvl="0" indent="-419100" marL="457200">
              <a:spcBef>
                <a:spcPts val="0"/>
              </a:spcBef>
              <a:buClr>
                <a:schemeClr val="dk1"/>
              </a:buClr>
              <a:buSzPct val="100000"/>
              <a:buFont typeface="Georgia"/>
              <a:buChar char="-"/>
            </a:pPr>
            <a:r>
              <a:rPr lang="en"/>
              <a:t>Counting Carbs</a:t>
            </a:r>
          </a:p>
          <a:p>
            <a:pPr rtl="0" lvl="0" indent="-419100" marL="457200">
              <a:spcBef>
                <a:spcPts val="0"/>
              </a:spcBef>
              <a:buClr>
                <a:schemeClr val="dk1"/>
              </a:buClr>
              <a:buSzPct val="100000"/>
              <a:buFont typeface="Georgia"/>
              <a:buChar char="-"/>
            </a:pPr>
            <a:r>
              <a:rPr lang="en"/>
              <a:t>Administering Insulin (Bolus)</a:t>
            </a:r>
          </a:p>
          <a:p>
            <a:pPr rtl="0">
              <a:spcBef>
                <a:spcPts val="0"/>
              </a:spcBef>
              <a:buNone/>
            </a:pPr>
            <a:r>
              <a:t/>
            </a:r>
            <a:endParaRPr/>
          </a:p>
          <a:p>
            <a:pPr rtl="0">
              <a:spcBef>
                <a:spcPts val="0"/>
              </a:spcBef>
              <a:buNone/>
            </a:pPr>
            <a:r>
              <a:rPr lang="en"/>
              <a:t>Link to invision:</a:t>
            </a:r>
          </a:p>
          <a:p>
            <a:pPr rtl="0" lvl="0">
              <a:spcBef>
                <a:spcPts val="0"/>
              </a:spcBef>
              <a:buNone/>
            </a:pPr>
            <a:r>
              <a:rPr u="sng" b="1" lang="en">
                <a:solidFill>
                  <a:srgbClr val="1155CC"/>
                </a:solidFill>
                <a:latin typeface="Arial"/>
                <a:ea typeface="Arial"/>
                <a:cs typeface="Arial"/>
                <a:sym typeface="Arial"/>
                <a:hlinkClick r:id="rId3"/>
              </a:rPr>
              <a:t>http://invis.io/XT1M31R4Z</a:t>
            </a:r>
            <a:r>
              <a:rPr lang="en">
                <a:latin typeface="Arial"/>
                <a:ea typeface="Arial"/>
                <a:cs typeface="Arial"/>
                <a:sym typeface="Arial"/>
              </a:rPr>
              <a:t> </a:t>
            </a:r>
            <a:r>
              <a:rPr u="sng" b="1" lang="en">
                <a:solidFill>
                  <a:srgbClr val="1155CC"/>
                </a:solidFill>
                <a:latin typeface="Arial"/>
                <a:ea typeface="Arial"/>
                <a:cs typeface="Arial"/>
                <a:sym typeface="Arial"/>
                <a:hlinkClick r:id="rId4"/>
              </a:rPr>
              <a:t>http://www.henryhtran.com/#/funpod/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Tools Used</a:t>
            </a:r>
          </a:p>
        </p:txBody>
      </p:sp>
      <p:sp>
        <p:nvSpPr>
          <p:cNvPr id="90" name="Shape 9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lang="en"/>
              <a:t>Balsamiq to create app screens</a:t>
            </a:r>
          </a:p>
          <a:p>
            <a:pPr rtl="0" lvl="0" indent="-419100" marL="457200">
              <a:spcBef>
                <a:spcPts val="0"/>
              </a:spcBef>
              <a:buClr>
                <a:schemeClr val="dk1"/>
              </a:buClr>
              <a:buSzPct val="100000"/>
              <a:buFont typeface="Georgia"/>
              <a:buChar char="-"/>
            </a:pPr>
            <a:r>
              <a:rPr lang="en"/>
              <a:t>Limited in UI elements</a:t>
            </a:r>
          </a:p>
          <a:p>
            <a:pPr rtl="0" lvl="0" indent="-419100" marL="457200">
              <a:spcBef>
                <a:spcPts val="0"/>
              </a:spcBef>
              <a:buClr>
                <a:schemeClr val="dk1"/>
              </a:buClr>
              <a:buSzPct val="100000"/>
              <a:buFont typeface="Georgia"/>
              <a:buChar char="-"/>
            </a:pPr>
            <a:r>
              <a:rPr lang="en"/>
              <a:t>Cleaner look</a:t>
            </a:r>
          </a:p>
          <a:p>
            <a:pPr rtl="0" lvl="0" indent="-419100" marL="457200">
              <a:spcBef>
                <a:spcPts val="0"/>
              </a:spcBef>
              <a:buClr>
                <a:schemeClr val="dk1"/>
              </a:buClr>
              <a:buSzPct val="100000"/>
              <a:buFont typeface="Georgia"/>
              <a:buChar char="-"/>
            </a:pPr>
            <a:r>
              <a:rPr lang="en"/>
              <a:t>Match dimensions of iPhone</a:t>
            </a:r>
          </a:p>
          <a:p>
            <a:pPr rtl="0">
              <a:spcBef>
                <a:spcPts val="0"/>
              </a:spcBef>
              <a:buNone/>
            </a:pPr>
            <a:r>
              <a:rPr lang="en"/>
              <a:t>Invision to simulate app</a:t>
            </a:r>
          </a:p>
          <a:p>
            <a:pPr rtl="0" lvl="0" indent="-419100" marL="457200">
              <a:spcBef>
                <a:spcPts val="0"/>
              </a:spcBef>
              <a:buClr>
                <a:schemeClr val="dk1"/>
              </a:buClr>
              <a:buSzPct val="100000"/>
              <a:buFont typeface="Georgia"/>
              <a:buChar char="-"/>
            </a:pPr>
            <a:r>
              <a:rPr lang="en"/>
              <a:t>Links allow real-time testing (no Wizard of Oz notecard switching)</a:t>
            </a:r>
          </a:p>
          <a:p>
            <a:pPr lvl="0" indent="-419100" marL="457200">
              <a:spcBef>
                <a:spcPts val="0"/>
              </a:spcBef>
              <a:buClr>
                <a:schemeClr val="dk1"/>
              </a:buClr>
              <a:buSzPct val="100000"/>
              <a:buFont typeface="Georgia"/>
              <a:buChar char="-"/>
            </a:pPr>
            <a:r>
              <a:rPr lang="en"/>
              <a:t>Not all features could be simulated (camera, testing strips, etc)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274637" x="457200"/>
            <a:ext cy="1143000" cx="8229600"/>
          </a:xfrm>
          <a:prstGeom prst="rect">
            <a:avLst/>
          </a:prstGeom>
        </p:spPr>
        <p:txBody>
          <a:bodyPr bIns="91425" rIns="91425" lIns="91425" tIns="91425" anchor="ctr" anchorCtr="0">
            <a:noAutofit/>
          </a:bodyPr>
          <a:lstStyle/>
          <a:p>
            <a:pPr>
              <a:spcBef>
                <a:spcPts val="0"/>
              </a:spcBef>
              <a:buNone/>
            </a:pPr>
            <a:r>
              <a:rPr lang="en"/>
              <a:t>Summary</a:t>
            </a:r>
          </a:p>
        </p:txBody>
      </p:sp>
      <p:sp>
        <p:nvSpPr>
          <p:cNvPr id="96" name="Shape 9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a:spcBef>
                <a:spcPts val="0"/>
              </a:spcBef>
              <a:buNone/>
            </a:pPr>
            <a:r>
              <a:rPr sz="2400" lang="en"/>
              <a:t>Tasks did not change</a:t>
            </a:r>
          </a:p>
          <a:p>
            <a:pPr rtl="0">
              <a:spcBef>
                <a:spcPts val="0"/>
              </a:spcBef>
              <a:buNone/>
            </a:pPr>
            <a:r>
              <a:t/>
            </a:r>
            <a:endParaRPr sz="2400"/>
          </a:p>
          <a:p>
            <a:pPr rtl="0">
              <a:spcBef>
                <a:spcPts val="0"/>
              </a:spcBef>
              <a:buNone/>
            </a:pPr>
            <a:r>
              <a:rPr sz="2400" lang="en"/>
              <a:t>Wording is important - confusion over “fun” and “bolus”</a:t>
            </a:r>
          </a:p>
          <a:p>
            <a:pPr rtl="0">
              <a:spcBef>
                <a:spcPts val="0"/>
              </a:spcBef>
              <a:buNone/>
            </a:pPr>
            <a:r>
              <a:t/>
            </a:r>
            <a:endParaRPr sz="2400"/>
          </a:p>
          <a:p>
            <a:pPr rtl="0">
              <a:spcBef>
                <a:spcPts val="0"/>
              </a:spcBef>
              <a:buNone/>
            </a:pPr>
            <a:r>
              <a:rPr sz="2400" lang="en"/>
              <a:t>Navigation to return back is important</a:t>
            </a:r>
          </a:p>
          <a:p>
            <a:pPr rtl="0">
              <a:spcBef>
                <a:spcPts val="0"/>
              </a:spcBef>
              <a:buNone/>
            </a:pPr>
            <a:r>
              <a:t/>
            </a:r>
            <a:endParaRPr sz="2400"/>
          </a:p>
          <a:p>
            <a:pPr rtl="0">
              <a:spcBef>
                <a:spcPts val="0"/>
              </a:spcBef>
              <a:buNone/>
            </a:pPr>
            <a:r>
              <a:rPr sz="2400" lang="en"/>
              <a:t>Balsamiq helps clean design, but limited elements</a:t>
            </a:r>
          </a:p>
          <a:p>
            <a:pPr rtl="0">
              <a:spcBef>
                <a:spcPts val="0"/>
              </a:spcBef>
              <a:buNone/>
            </a:pPr>
            <a:r>
              <a:t/>
            </a:r>
            <a:endParaRPr sz="2400"/>
          </a:p>
          <a:p>
            <a:pPr rtl="0">
              <a:spcBef>
                <a:spcPts val="0"/>
              </a:spcBef>
              <a:buNone/>
            </a:pPr>
            <a:r>
              <a:rPr sz="2400" lang="en"/>
              <a:t>Invision helpful for realistic testing, but limited simulation</a:t>
            </a:r>
          </a:p>
          <a:p>
            <a:pPr>
              <a:spcBef>
                <a:spcPts val="0"/>
              </a:spcBef>
              <a:buNone/>
            </a:pPr>
            <a:r>
              <a:t/>
            </a:r>
            <a:endParaRPr sz="2400"/>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